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7561263" cy="10801350"/>
  <p:notesSz cx="6858000" cy="9144000"/>
  <p:defaultTextStyle>
    <a:defPPr>
      <a:defRPr lang="ru-RU"/>
    </a:defPPr>
    <a:lvl1pPr marL="0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4637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9274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73911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98548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23185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47822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72459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97096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394" y="-276"/>
      </p:cViewPr>
      <p:guideLst>
        <p:guide orient="horz" pos="3402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095" y="3355422"/>
            <a:ext cx="6427074" cy="231528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190" y="6120765"/>
            <a:ext cx="5292884" cy="27603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4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9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3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8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2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4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72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97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83F8-7C12-4733-B1CD-452CA8A671BA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6D1A-9592-4129-8D1D-37F88E3BC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77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83F8-7C12-4733-B1CD-452CA8A671BA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6D1A-9592-4129-8D1D-37F88E3BC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378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11436" y="577573"/>
            <a:ext cx="1275964" cy="1228653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3548" y="577573"/>
            <a:ext cx="3701869" cy="1228653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83F8-7C12-4733-B1CD-452CA8A671BA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6D1A-9592-4129-8D1D-37F88E3BC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26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83F8-7C12-4733-B1CD-452CA8A671BA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6D1A-9592-4129-8D1D-37F88E3BC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906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88" y="6940868"/>
            <a:ext cx="6427074" cy="214526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8" y="4578074"/>
            <a:ext cx="6427074" cy="2362794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46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92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739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985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231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478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724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970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83F8-7C12-4733-B1CD-452CA8A671BA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6D1A-9592-4129-8D1D-37F88E3BC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527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3548" y="3360421"/>
            <a:ext cx="2488916" cy="95036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98485" y="3360421"/>
            <a:ext cx="2488916" cy="95036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83F8-7C12-4733-B1CD-452CA8A671BA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6D1A-9592-4129-8D1D-37F88E3BC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19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32555"/>
            <a:ext cx="6805137" cy="18002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4" y="2417803"/>
            <a:ext cx="3340871" cy="1007625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8064" y="3425428"/>
            <a:ext cx="3340871" cy="6223279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017" y="2417803"/>
            <a:ext cx="3342183" cy="1007625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41017" y="3425428"/>
            <a:ext cx="3342183" cy="6223279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83F8-7C12-4733-B1CD-452CA8A671BA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6D1A-9592-4129-8D1D-37F88E3BC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276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83F8-7C12-4733-B1CD-452CA8A671BA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6D1A-9592-4129-8D1D-37F88E3BC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88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83F8-7C12-4733-B1CD-452CA8A671BA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6D1A-9592-4129-8D1D-37F88E3BC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445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4" y="430054"/>
            <a:ext cx="2487604" cy="183022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6244" y="430055"/>
            <a:ext cx="4226957" cy="921865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064" y="2260283"/>
            <a:ext cx="2487604" cy="7388425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83F8-7C12-4733-B1CD-452CA8A671BA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6D1A-9592-4129-8D1D-37F88E3BC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35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60" y="7560945"/>
            <a:ext cx="4536758" cy="89261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060" y="965120"/>
            <a:ext cx="4536758" cy="6480810"/>
          </a:xfrm>
        </p:spPr>
        <p:txBody>
          <a:bodyPr/>
          <a:lstStyle>
            <a:lvl1pPr marL="0" indent="0">
              <a:buNone/>
              <a:defRPr sz="3700"/>
            </a:lvl1pPr>
            <a:lvl2pPr marL="524637" indent="0">
              <a:buNone/>
              <a:defRPr sz="3200"/>
            </a:lvl2pPr>
            <a:lvl3pPr marL="1049274" indent="0">
              <a:buNone/>
              <a:defRPr sz="2800"/>
            </a:lvl3pPr>
            <a:lvl4pPr marL="1573911" indent="0">
              <a:buNone/>
              <a:defRPr sz="2300"/>
            </a:lvl4pPr>
            <a:lvl5pPr marL="2098548" indent="0">
              <a:buNone/>
              <a:defRPr sz="2300"/>
            </a:lvl5pPr>
            <a:lvl6pPr marL="2623185" indent="0">
              <a:buNone/>
              <a:defRPr sz="2300"/>
            </a:lvl6pPr>
            <a:lvl7pPr marL="3147822" indent="0">
              <a:buNone/>
              <a:defRPr sz="2300"/>
            </a:lvl7pPr>
            <a:lvl8pPr marL="3672459" indent="0">
              <a:buNone/>
              <a:defRPr sz="2300"/>
            </a:lvl8pPr>
            <a:lvl9pPr marL="4197096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060" y="8453558"/>
            <a:ext cx="4536758" cy="1267657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83F8-7C12-4733-B1CD-452CA8A671BA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6D1A-9592-4129-8D1D-37F88E3BC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24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32555"/>
            <a:ext cx="6805137" cy="1800225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520317"/>
            <a:ext cx="6805137" cy="7128391"/>
          </a:xfrm>
          <a:prstGeom prst="rect">
            <a:avLst/>
          </a:prstGeom>
        </p:spPr>
        <p:txBody>
          <a:bodyPr vert="horz" lIns="104927" tIns="52464" rIns="104927" bIns="5246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063" y="10011253"/>
            <a:ext cx="1764295" cy="575071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83F8-7C12-4733-B1CD-452CA8A671BA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432" y="10011253"/>
            <a:ext cx="2394400" cy="575071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905" y="10011253"/>
            <a:ext cx="1764295" cy="575071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96D1A-9592-4129-8D1D-37F88E3BC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958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9274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3478" indent="-393478" algn="l" defTabSz="1049274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2535" indent="-327898" algn="l" defTabSz="10492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11593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36230" indent="-262319" algn="l" defTabSz="1049274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60867" indent="-262319" algn="l" defTabSz="1049274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5504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10141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34778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59415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637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274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911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548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185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822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459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otana.biz/prepod/_bloks/pic/uiusgca-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561263" cy="1080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20288878">
            <a:off x="2173720" y="1393172"/>
            <a:ext cx="5706699" cy="7397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Вызываем речь у ребенка в младшем дошкольном возрасте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s://static.tildacdn.com/tild6334-6533-4230-a364-333033353338/phot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0238">
            <a:off x="1565431" y="38209"/>
            <a:ext cx="2585719" cy="247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0424" y="2520355"/>
            <a:ext cx="7460838" cy="30777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Какие стороны речи требуют родительского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внимания</a:t>
            </a:r>
          </a:p>
          <a:p>
            <a:pPr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Когда мы говорим о том, как происходит запуск речи у детей, мы имеем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виду:</a:t>
            </a:r>
          </a:p>
          <a:p>
            <a:pPr marL="285750" indent="-285750" fontAlgn="base"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активный словарь ребенка (собственная речь) — это звуки, слова и фразы, которые произносит сам ребенок.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base"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пассивный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словарь (понимание речи) – это слова и фразы, которые ребенок еще не может выговорить, но он их понимает.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анализировать обе эти стороны, потому что задержка может коснуться как одной из них, так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обеих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34320" y="3966371"/>
            <a:ext cx="0" cy="1085977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74815" y="4032523"/>
            <a:ext cx="6984776" cy="10198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Понимание речи окружающих людей развивается раньше, чем              ребенок начинает говорить. Это значит, что пассивный словарь     малыша всегда больше активного, то есть он понимает больше слов,        чем сам может произнести.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24835" y="5544691"/>
            <a:ext cx="5711589" cy="65564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 развивается речь в 2-3 года. Когда обращаться к логопеду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11739" y="6200340"/>
            <a:ext cx="7584738" cy="45289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третьем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году жизни малыш активно пользуется речью, общаясь с взрослыми и сверстниками. Он задает простые вопросы: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«Где? Куда? Когда?»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Ребенок может говорить не только о том, что видит, но и об отвлеченных вещах, о том, что произойдет.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словарном запасе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много существительных. Это названия одежды, посуды, игрушек, животных, предметов ближайшего окружения. Ребенок уже может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рассказать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 том, что он видел или узнал нового.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Теперь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малышу доступно понимание простых сказок или рассказов, близких по содержанию к личному опыту ребенка. Он может рассказать, о чем это произведение, маленькие тексты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запоминает наизусть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но пересказ невнятен и без помощи взрослых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редко</a:t>
            </a:r>
          </a:p>
          <a:p>
            <a:pPr algn="just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Хотя мышцы губ, языка и нижней челюсти уже окрепли, ребенок может произнести не все звуки. Дети третьего года жизни не могут произнести многосложные слова, переставляют в них слоги и звуки. Они не могут пользоваться силой голоса, иногда говорят слишком тихо (громко) или слишком быстро.</a:t>
            </a:r>
          </a:p>
          <a:p>
            <a:pPr algn="just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Именно в этом возрасте очень велика склонность к подражанию,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поэтому с 2 до 3 лет активно развивается связная речь.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Дети очень часто повторяют за взрослыми слова и фразы, чем развивают артикуляционный аппарат.  </a:t>
            </a:r>
          </a:p>
        </p:txBody>
      </p:sp>
    </p:spTree>
    <p:extLst>
      <p:ext uri="{BB962C8B-B14F-4D97-AF65-F5344CB8AC3E}">
        <p14:creationId xmlns:p14="http://schemas.microsoft.com/office/powerpoint/2010/main" val="1214969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otana.biz/prepod/_bloks/pic/uiusgca-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561263" cy="1080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0" y="51758"/>
            <a:ext cx="7561262" cy="29090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fontAlgn="base">
              <a:buFont typeface="Wingdings" pitchFamily="2" charset="2"/>
              <a:buChar char="§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6255" y="360114"/>
            <a:ext cx="7056784" cy="2016225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fontAlgn="base">
              <a:buFont typeface="Wingdings" pitchFamily="2" charset="2"/>
              <a:buChar char="§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очень медленно накапливается активный словарь, к трем годам употребляет не более 50 слов;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слова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искажены так, что их невозможно понять, плохо и неотчетливо произносит звуки, «каша во рту»;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малыш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трудом строит фразы, делает это неправильно (Мальчик горка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санка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катается);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явно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предпочитает общаться не словами, а жестами.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 стремятся к общению, уходит от ответа, не задает вопросов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2239" y="207824"/>
            <a:ext cx="0" cy="2168515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792299" y="75"/>
            <a:ext cx="651672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Возможные симптомы задержки речевого развития</a:t>
            </a:r>
            <a:r>
              <a:rPr lang="ru-RU" sz="2000" dirty="0" smtClean="0">
                <a:solidFill>
                  <a:srgbClr val="0000FF"/>
                </a:solidFill>
              </a:rPr>
              <a:t>:</a:t>
            </a:r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8223" y="2448347"/>
            <a:ext cx="7344816" cy="1129567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Обычно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этом возрасте у малышей с отставанием в речевом развитии заметно нарушение мелкой и крупной моторики. Они неловкие и неуклюжие, не могут выполнить точные движения, не могут повторить за взрослым движения речевого аппарата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29051" y="3577914"/>
            <a:ext cx="7561262" cy="41332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endParaRPr lang="ru-RU" sz="1800" dirty="0" smtClean="0"/>
          </a:p>
          <a:p>
            <a:pPr fontAlgn="base"/>
            <a:endParaRPr lang="ru-RU" sz="1800" dirty="0"/>
          </a:p>
          <a:p>
            <a:pPr fontAlgn="base"/>
            <a:endParaRPr lang="ru-RU" sz="1800" dirty="0" smtClean="0"/>
          </a:p>
          <a:p>
            <a:pPr fontAlgn="base"/>
            <a:endParaRPr lang="ru-RU" sz="1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67203" y="3678631"/>
            <a:ext cx="6941820" cy="1145980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Если у ребенка наблюдается 2-3 симптома задержки речевого развития, он нуждается в немедленной диагностике и помощи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учителя-логопеда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Коррекцию отставания в развитии памяти, внимания, интеллектуальных навыков проводит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учитель-дефектолог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23188" y="3750639"/>
            <a:ext cx="0" cy="1073972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 rot="200734">
            <a:off x="88883" y="4824612"/>
            <a:ext cx="4767277" cy="1944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Вызывание речи у неговорящего ребенка в 2-3 года </a:t>
            </a:r>
          </a:p>
          <a:p>
            <a:pPr algn="just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 упражнения по вызыванию речи нужно проводить при активном участии взрослого, который действует эмоционально, стараясь заинтересовать ребенка, вызвать у него любой речевой отклик.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21071830">
            <a:off x="1701211" y="7467231"/>
            <a:ext cx="2905913" cy="7397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Артикуляционная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гимнастика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" descr="http://kis.dar-baby.ru/upload/iblock/3cc/3cc7e3b01fad0ae85c5c85c70b518a8c.pn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" r="30642"/>
          <a:stretch/>
        </p:blipFill>
        <p:spPr bwMode="auto">
          <a:xfrm>
            <a:off x="44846" y="6966346"/>
            <a:ext cx="2225506" cy="188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21247" y="9170076"/>
            <a:ext cx="7478031" cy="15841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«Сердитый волк»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Прикусываем нижнюю губу верхними зубами. </a:t>
            </a:r>
          </a:p>
          <a:p>
            <a:pPr algn="just" fontAlgn="base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Ежик фыркает».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Вибрация губ.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Бодрая и усталая лошадка».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Цокаем языком быстро и медленно.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Крутится юла»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Кончиком языка облизать губы по кругу.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Самолет».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Прикусить язык и произнести продолжительно звук 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23313" y="8349087"/>
            <a:ext cx="5608898" cy="100311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«Зайчик грызет морковку».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Поднимаем верхнюю губу, показывая зубы.</a:t>
            </a:r>
          </a:p>
          <a:p>
            <a:pPr algn="just" fontAlgn="base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«Белка кладет орешки за щеку».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Упираемся языком в щеки по очереди.</a:t>
            </a:r>
          </a:p>
        </p:txBody>
      </p:sp>
      <p:pic>
        <p:nvPicPr>
          <p:cNvPr id="3078" name="Picture 6" descr="https://st2.depositphotos.com/1394201/6725/i/950/depositphotos_67258229-stock-photo-dreamy-child-girl-with-pencils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647" y="4978975"/>
            <a:ext cx="4349777" cy="310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280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otana.biz/prepod/_bloks/pic/uiusgca-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561263" cy="1080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0" y="1944291"/>
            <a:ext cx="7496993" cy="20882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Игры на запуск простейших фраз через ситуации в 2-3 года 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«Отдай команду».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учатся отдавать команду игрушкам, куклам, взрослым: «Даша, иди (спи, неси, сиди, ходи, кати, уйди, лепи, дай, стой, пой, ешь, снимай,)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«Семья».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Рассказать по картинке с изображением семьи и показать пальчиком; «Вот Аня. Тут Вова. Это папа. Это баба. Баба маша. Вот деда. Деда Петя» 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«Помоги мне сказку рассказать».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показе простых сказок типа «Теремок», «Репка» взрослый просит малыша помочь ему рассказать  сказку. «Тук-тук, Это кто» Я тут буду жить. А ты кто? Иди в дом».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-17859" y="21312"/>
            <a:ext cx="7514851" cy="19949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Игры на активизацию понимания речи в 2-3 года </a:t>
            </a:r>
            <a:endParaRPr lang="ru-RU" sz="1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Птички».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команде взрослого дети бегают по комнате, изображая птичек, «клюют зернышки», летают быстро и медленно, машут крыльями вверх и вниз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«Солнышко и дождик».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команде взрослого «дождик» малыш прячется в «домик», по команде «солнышко» — бегает по комнате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«Вот какие мы!».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Ребенок повторяет движения в соответствии со словами: «Мы ногами топ, топ! Мы руками хлоп, хлоп! Головою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круть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круть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! Руку мы кладем на грудь! Мы погладили животик! Улыбнулись ротиком! Вот какие молодцы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!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4032523"/>
            <a:ext cx="7496993" cy="63367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важнейших действий для развития речи ребенка 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Запуск речи у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неговорящих детей – это сложная многоплановая работа, большая часть которой осуществляется под руководством специалистов. Но при этом роль заботливых и ответственных родителей бесконечно велика, так как именно они будут закреплять речевые навыки ребенка. Без многократного повторения не будет результата.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работа по запуску речи у неговорящих детей была продуктивной, нужно выполнять ее в определенной последовательности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Наблюдение за речевым поведением ребенка, его общением со взрослыми и сверстниками.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Определение уровня отставания речи от нормы, если оно, действительно, есть.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 Обследование у специалистов для определения индивидуальных особенностей речевого отставания.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 Устранение причин речевой недостаточности: активное общение с ребенком, уменьшение времени, проведенного малышом перед телевизором и с современными гаджетами.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Создание у ребенка потребности в общении, отказ  от чрезмерной опеки.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6..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Выполнение дыхательных упражнений, гимнастики           для   губ и языка.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Обучение звукоподражаниям,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договариванию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звуков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Развитие понимания речи, пассивного словаря.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сенсорных навыков.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 Создание насыщенной среды для запуска речи,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включающей в себя сюжетные игры и картинки, детские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книжки с яркими иллюстрациями, активное общение со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взрослыми и сверстниками.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-17860" y="10369228"/>
            <a:ext cx="7514851" cy="4174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Учитель-логопед : Кузнецова Надежда Викторовна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4" descr="https://st2.depositphotos.com/1394201/6697/i/950/depositphotos_66977175-stock-photo-happy-little-girl-drawing-with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 bwMode="auto">
          <a:xfrm>
            <a:off x="4572719" y="7937799"/>
            <a:ext cx="3423226" cy="282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5532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1098</Words>
  <Application>Microsoft Office PowerPoint</Application>
  <PresentationFormat>Произвольный</PresentationFormat>
  <Paragraphs>63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22</cp:revision>
  <dcterms:created xsi:type="dcterms:W3CDTF">2020-03-30T17:02:27Z</dcterms:created>
  <dcterms:modified xsi:type="dcterms:W3CDTF">2020-03-30T19:33:15Z</dcterms:modified>
</cp:coreProperties>
</file>